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5A9"/>
    <a:srgbClr val="D7A8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A6EEE9-7E18-A04D-8852-AE8790E9E050}" v="7" dt="2026-01-10T16:02:41.3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03"/>
    <p:restoredTop sz="94613"/>
  </p:normalViewPr>
  <p:slideViewPr>
    <p:cSldViewPr snapToGrid="0">
      <p:cViewPr varScale="1">
        <p:scale>
          <a:sx n="116" d="100"/>
          <a:sy n="116" d="100"/>
        </p:scale>
        <p:origin x="208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oker, Jason Kent" userId="4359f18f-4ba4-49cc-86e6-7a272b666009" providerId="ADAL" clId="{161072BA-44C5-5E5A-BB8E-0E3C51FC4705}"/>
    <pc:docChg chg="custSel addSld modSld">
      <pc:chgData name="Rooker, Jason Kent" userId="4359f18f-4ba4-49cc-86e6-7a272b666009" providerId="ADAL" clId="{161072BA-44C5-5E5A-BB8E-0E3C51FC4705}" dt="2026-01-10T16:03:01.598" v="1148" actId="20577"/>
      <pc:docMkLst>
        <pc:docMk/>
      </pc:docMkLst>
      <pc:sldChg chg="addSp modSp mod">
        <pc:chgData name="Rooker, Jason Kent" userId="4359f18f-4ba4-49cc-86e6-7a272b666009" providerId="ADAL" clId="{161072BA-44C5-5E5A-BB8E-0E3C51FC4705}" dt="2026-01-10T15:50:08.882" v="282" actId="20577"/>
        <pc:sldMkLst>
          <pc:docMk/>
          <pc:sldMk cId="80395453" sldId="257"/>
        </pc:sldMkLst>
        <pc:spChg chg="add mod">
          <ac:chgData name="Rooker, Jason Kent" userId="4359f18f-4ba4-49cc-86e6-7a272b666009" providerId="ADAL" clId="{161072BA-44C5-5E5A-BB8E-0E3C51FC4705}" dt="2026-01-10T15:50:08.882" v="282" actId="20577"/>
          <ac:spMkLst>
            <pc:docMk/>
            <pc:sldMk cId="80395453" sldId="257"/>
            <ac:spMk id="4" creationId="{9C3D52FC-81BB-57F3-9C53-46F19E9A3BF6}"/>
          </ac:spMkLst>
        </pc:spChg>
      </pc:sldChg>
      <pc:sldChg chg="addSp modSp mod">
        <pc:chgData name="Rooker, Jason Kent" userId="4359f18f-4ba4-49cc-86e6-7a272b666009" providerId="ADAL" clId="{161072BA-44C5-5E5A-BB8E-0E3C51FC4705}" dt="2026-01-10T15:51:32.272" v="466" actId="20577"/>
        <pc:sldMkLst>
          <pc:docMk/>
          <pc:sldMk cId="3133669114" sldId="258"/>
        </pc:sldMkLst>
        <pc:spChg chg="add mod">
          <ac:chgData name="Rooker, Jason Kent" userId="4359f18f-4ba4-49cc-86e6-7a272b666009" providerId="ADAL" clId="{161072BA-44C5-5E5A-BB8E-0E3C51FC4705}" dt="2026-01-10T15:51:32.272" v="466" actId="20577"/>
          <ac:spMkLst>
            <pc:docMk/>
            <pc:sldMk cId="3133669114" sldId="258"/>
            <ac:spMk id="3" creationId="{2DEF86F5-6523-B5BC-7EF5-BECC67132F7C}"/>
          </ac:spMkLst>
        </pc:spChg>
      </pc:sldChg>
      <pc:sldChg chg="addSp modSp mod">
        <pc:chgData name="Rooker, Jason Kent" userId="4359f18f-4ba4-49cc-86e6-7a272b666009" providerId="ADAL" clId="{161072BA-44C5-5E5A-BB8E-0E3C51FC4705}" dt="2026-01-10T15:51:02.724" v="395" actId="20577"/>
        <pc:sldMkLst>
          <pc:docMk/>
          <pc:sldMk cId="2404628823" sldId="259"/>
        </pc:sldMkLst>
        <pc:spChg chg="add mod">
          <ac:chgData name="Rooker, Jason Kent" userId="4359f18f-4ba4-49cc-86e6-7a272b666009" providerId="ADAL" clId="{161072BA-44C5-5E5A-BB8E-0E3C51FC4705}" dt="2026-01-10T15:51:02.724" v="395" actId="20577"/>
          <ac:spMkLst>
            <pc:docMk/>
            <pc:sldMk cId="2404628823" sldId="259"/>
            <ac:spMk id="5" creationId="{D1F150B3-51AA-C917-A090-CC35B104FF16}"/>
          </ac:spMkLst>
        </pc:spChg>
      </pc:sldChg>
      <pc:sldChg chg="addSp modSp mod">
        <pc:chgData name="Rooker, Jason Kent" userId="4359f18f-4ba4-49cc-86e6-7a272b666009" providerId="ADAL" clId="{161072BA-44C5-5E5A-BB8E-0E3C51FC4705}" dt="2026-01-10T15:51:58.361" v="517" actId="20577"/>
        <pc:sldMkLst>
          <pc:docMk/>
          <pc:sldMk cId="1002201820" sldId="260"/>
        </pc:sldMkLst>
        <pc:spChg chg="add mod">
          <ac:chgData name="Rooker, Jason Kent" userId="4359f18f-4ba4-49cc-86e6-7a272b666009" providerId="ADAL" clId="{161072BA-44C5-5E5A-BB8E-0E3C51FC4705}" dt="2026-01-10T15:51:58.361" v="517" actId="20577"/>
          <ac:spMkLst>
            <pc:docMk/>
            <pc:sldMk cId="1002201820" sldId="260"/>
            <ac:spMk id="4" creationId="{2040B60F-8512-F9E5-733E-077FF4869A8D}"/>
          </ac:spMkLst>
        </pc:spChg>
      </pc:sldChg>
      <pc:sldChg chg="addSp modSp mod">
        <pc:chgData name="Rooker, Jason Kent" userId="4359f18f-4ba4-49cc-86e6-7a272b666009" providerId="ADAL" clId="{161072BA-44C5-5E5A-BB8E-0E3C51FC4705}" dt="2026-01-10T15:52:48.752" v="589" actId="20577"/>
        <pc:sldMkLst>
          <pc:docMk/>
          <pc:sldMk cId="472868893" sldId="261"/>
        </pc:sldMkLst>
        <pc:spChg chg="add mod">
          <ac:chgData name="Rooker, Jason Kent" userId="4359f18f-4ba4-49cc-86e6-7a272b666009" providerId="ADAL" clId="{161072BA-44C5-5E5A-BB8E-0E3C51FC4705}" dt="2026-01-10T15:52:48.752" v="589" actId="20577"/>
          <ac:spMkLst>
            <pc:docMk/>
            <pc:sldMk cId="472868893" sldId="261"/>
            <ac:spMk id="3" creationId="{25F9FBB1-92F6-CDB2-C844-BEE50B224515}"/>
          </ac:spMkLst>
        </pc:spChg>
      </pc:sldChg>
      <pc:sldChg chg="addSp delSp modSp new mod">
        <pc:chgData name="Rooker, Jason Kent" userId="4359f18f-4ba4-49cc-86e6-7a272b666009" providerId="ADAL" clId="{161072BA-44C5-5E5A-BB8E-0E3C51FC4705}" dt="2026-01-10T16:03:01.598" v="1148" actId="20577"/>
        <pc:sldMkLst>
          <pc:docMk/>
          <pc:sldMk cId="1110051842" sldId="264"/>
        </pc:sldMkLst>
        <pc:spChg chg="mod">
          <ac:chgData name="Rooker, Jason Kent" userId="4359f18f-4ba4-49cc-86e6-7a272b666009" providerId="ADAL" clId="{161072BA-44C5-5E5A-BB8E-0E3C51FC4705}" dt="2026-01-10T15:28:34.677" v="17" actId="20577"/>
          <ac:spMkLst>
            <pc:docMk/>
            <pc:sldMk cId="1110051842" sldId="264"/>
            <ac:spMk id="2" creationId="{7C9AF5BA-8CEC-31D8-A98E-6FD9C6822D5E}"/>
          </ac:spMkLst>
        </pc:spChg>
        <pc:spChg chg="mod">
          <ac:chgData name="Rooker, Jason Kent" userId="4359f18f-4ba4-49cc-86e6-7a272b666009" providerId="ADAL" clId="{161072BA-44C5-5E5A-BB8E-0E3C51FC4705}" dt="2026-01-10T16:03:01.598" v="1148" actId="20577"/>
          <ac:spMkLst>
            <pc:docMk/>
            <pc:sldMk cId="1110051842" sldId="264"/>
            <ac:spMk id="3" creationId="{1A78ED71-F11F-E5A7-D77C-0AD0E1EC7B9B}"/>
          </ac:spMkLst>
        </pc:spChg>
        <pc:spChg chg="add del mod">
          <ac:chgData name="Rooker, Jason Kent" userId="4359f18f-4ba4-49cc-86e6-7a272b666009" providerId="ADAL" clId="{161072BA-44C5-5E5A-BB8E-0E3C51FC4705}" dt="2026-01-10T16:01:47.386" v="1026" actId="478"/>
          <ac:spMkLst>
            <pc:docMk/>
            <pc:sldMk cId="1110051842" sldId="264"/>
            <ac:spMk id="4" creationId="{CB91B6A0-DD8D-DE90-20B7-428891DCC310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02T22:53:05.687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1 184 24575,'0'56'0,"0"10"0,0 20 0,0-14 0,0 1 0,2-5 0,0-9 0,3 7 0,-1-14 0,-1-6 0,-1-2 0,-2-2 0,2 1 0,1-1 0,1 0 0,-1-1 0,0-1 0,-1-1 0,-2 0 0,2 0 0,0-3 0,1-2 0,-1-2 0,0-2 0,0 0 0,0 1 0,2-1 0,-1 2 0,1-2 0,1 0 0,-1-3 0,-1-4 0,1-1 0,-1-2 0,1-1 0,0-1 0,-2-1 0,1-1 0,0 0 0,1 2 0,0 0 0,-1-1 0,1-2 0,-2-1 0,0 2 0,-1 2 0,1 0 0,6-4 0,17-7 0,8-5 0,28-6 0,33-6 0,-35 2 0,2 0 0,11-3 0,1 0 0,0 0 0,-2 0 0,-5 1 0,-1 1 0,-4 1 0,0 1 0,-3 1 0,0 1 0,-3 0 0,-1 1 0,0 1 0,-1 1 0,-2 0 0,0 1 0,42 1 0,-6 0 0,-4 0 0,-2 0 0,4 0 0,2 0 0,4 0 0,0 0 0,-2 0 0,-2 0 0,-5 0 0,-1 1 0,3 2 0,1 0 0,6-1 0,0-1 0,-7-1 0,-4 0 0,-6 2 0,-3 1 0,-1-1 0,1 0 0,1-2 0,1 0 0,-2 0 0,-2 0 0,-3 0 0,-2 0 0,2 0 0,-2 0 0,0 0 0,0 0 0,-2 0 0,-1 0 0,-4 0 0,4 0 0,3 0 0,1 0 0,3-1 0,-4-1 0,-5 0 0,-4-1 0,-6 1 0,-4-1 0,-1 1 0,-3-1 0,0 2 0,-1 1 0,-1 0 0,2 0 0,0 0 0,2 0 0,2 0 0,-1 0 0,1 0 0,1 0 0,3 0 0,1 0 0,-2 0 0,-2 2 0,1 1 0,0 4 0,3 0 0,6 0 0,2 0 0,3-1 0,0 1 0,-3 0 0,3-1 0,-1 1 0,-2-1 0,-6-1 0,-10 2 0,-6-3 0,-5 0 0,-1 1 0,1-1 0,1 1 0,-1 0 0,-1-1 0,0-1 0,2 0 0,-1 1 0,2 2 0,-3-1 0,-4-1 0,-1 0 0,-3-2 0,1 0 0,2 2 0,-3-2 0,-1 0 0,-3 0 0,-1-1 0,1 1 0,1 0 0,-1 2 0,0-2 0,-2 0 0,0 2 0,0-2 0,0 0 0,0 0 0,0-2 0,-1 0 0,1 0 0,-2 0 0,-2 2 0,-2 0 0,-3-2 0,-2-3 0,-2-3 0,-3-17 0,0-24 0,2-29 0,1 23 0,0-4 0,1-5 0,1-1 0,-1 0 0,1 2 0,-1 9 0,0 4 0,1-21 0,-2 32 0,-2 19 0,-1 1 0,0-19 0,1-28 0,2-25 0,-1 36 0,-1-1 0,2-44 0,-2 18 0,1 24 0,0 24 0,0 13 0,0 3 0,-2-4 0,0-5 0,0-5 0,0-3 0,0 0 0,0 1 0,0 4 0,0 7 0,-1 8 0,-6 6 0,-11 2 0,-6 2 0,-14-4 0,-10-4 0,-6 1 0,-13-4 0,0 1 0,-4-2 0,-3-3 0,-3-1 0,-2-4 0,4 0 0,6 0 0,8 3 0,8 4 0,4 0 0,0-1 0,-1 0 0,0 1 0,4 3 0,5 3 0,1 1 0,0 2 0,-4 0 0,-1 1 0,-1 2 0,0 2 0,-1 2 0,1 0 0,0 0 0,3 0 0,3 0 0,2 0 0,2 0 0,-2 0 0,-2 0 0,-4 0 0,-2 0 0,-1 0 0,0 0 0,-3 0 0,1 0 0,3 0 0,4 0 0,6 0 0,1 0 0,-3 2 0,-2 1 0,-2-1 0,-1 2 0,-2-1 0,-2-1 0,-5 2 0,-2 1 0,1 0 0,1 0 0,3 0 0,3-1 0,4 2 0,1 1 0,2 0 0,1 0 0,-2 1 0,-1-1 0,-5 1 0,-6-1 0,-6 0 0,-6-1 0,-4 0 0,-4 1 0,-2 2 0,2 1 0,2 0 0,2 1 0,-4-2 0,-7 0 0,-5 0 0,-7 1 0,-1 0 0,3 0 0,5-2 0,6-1 0,4-2 0,6-2 0,3-1 0,4-2 0,-2 0 0,-5 0 0,-3 0 0,-2 0 0,8 0 0,5 0 0,7 0 0,3 0 0,0 0 0,-1-2 0,-3-2 0,-1-3 0,-2-2 0,0-1 0,-1 0 0,3 3 0,2 0 0,7 3 0,8 1 0,8 1 0,9 2 0,4-1 0,-1-1 0,-7 0 0,-10 0 0,-3 2 0,-6 0 0,1 0 0,-3 0 0,-3 0 0,3-2 0,5-1 0,5 1 0,-1 0 0,-7 2 0,-10 0 0,-7 0 0,1-2 0,0 0 0,6-1 0,5 2 0,5-1 0,4 0 0,4-1 0,6 1 0,4 0 0,5 0 0,4 0 0,5 0 0,2 2 0,1 0 0,-3 0 0,0 0 0,-1 0 0,1 0 0,3 0 0,3 0 0,2 0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C18D0-DDD4-F5D7-67CF-593EFD63C7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AA875D-38C9-199E-CA84-31CD91470B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55C8FF-F762-9261-F856-E4823CBA7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275F-9954-0E44-9F67-FEE6728AC4EC}" type="datetimeFigureOut">
              <a:rPr lang="en-US" smtClean="0"/>
              <a:t>1/10/26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95D91E-B0A0-E29F-BF34-E1CF167DF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128FB4-D7D7-51D2-5E9C-63EBFC971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275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3D6C-77BC-F6B0-73B9-51B801A34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E95AE8-3515-7631-9181-D2D943CA2D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D3DBF5-95FB-13E4-633E-12A9A3125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275F-9954-0E44-9F67-FEE6728AC4EC}" type="datetimeFigureOut">
              <a:rPr lang="en-US" smtClean="0"/>
              <a:t>1/10/26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1FE15-1EF6-80C8-FC09-AB79BFB02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53459-974F-F678-979E-4C1B131F3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7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E425D9-7F71-6C99-F571-5FCDD0C1A9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16F054-1282-9BDB-04C4-587A0BF365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FF5E96-E76C-29B1-01A5-7A2560C1C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275F-9954-0E44-9F67-FEE6728AC4EC}" type="datetimeFigureOut">
              <a:rPr lang="en-US" smtClean="0"/>
              <a:t>1/10/26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8DFE9-DB54-2384-C73D-4E5C76D02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7C4226-1549-29BC-49AB-036DACA6A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128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9A5BF-2AF3-4A14-D3D6-A6CFD8005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19193-5F0C-1D67-7215-9EA6673EF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E0229-6734-7191-9D35-3371FDE2B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275F-9954-0E44-9F67-FEE6728AC4EC}" type="datetimeFigureOut">
              <a:rPr lang="en-US" smtClean="0"/>
              <a:t>1/10/26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AE5FAE-F6CA-BF08-E130-8981AE8E7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28775-6197-BFA9-4A5D-ACD98C589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226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9D6DC-BDF7-B2A5-9E3D-1E9B13219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8DB320-F42F-F9E8-B1D8-413136DE8D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B64E8-4059-168C-D7EE-346CAC1AD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275F-9954-0E44-9F67-FEE6728AC4EC}" type="datetimeFigureOut">
              <a:rPr lang="en-US" smtClean="0"/>
              <a:t>1/10/26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4BAE45-8E2B-6811-F500-1227417D9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9BB35-2B67-2AB0-1929-6B8EEEA28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24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19A2A-E72D-D36C-B5B3-A9616A9B7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17A4A-568B-A6DD-36D2-0EF9355696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BED1C6-2135-4F86-DDE3-499B3651AE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DA9D14-6027-8AFA-E1C6-2BA25045A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275F-9954-0E44-9F67-FEE6728AC4EC}" type="datetimeFigureOut">
              <a:rPr lang="en-US" smtClean="0"/>
              <a:t>1/10/26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119D07-2200-42DE-B478-9FA8D4517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9CE957-408F-4A13-A118-A11D9FF9F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756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451A1-7960-A1B4-2C7C-E2D8C17BB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69C659-4F50-05DC-CB9D-95342B2B2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F9FDAB-B0A2-8961-C2C4-F21326A654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4EE77C-5CA9-F142-3F72-7756EBA2BF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9BC898-EED3-8F15-D317-ABEF55F581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64DD9A-1CFD-66FB-D2D0-AE3438620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275F-9954-0E44-9F67-FEE6728AC4EC}" type="datetimeFigureOut">
              <a:rPr lang="en-US" smtClean="0"/>
              <a:t>1/10/26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28318F-70B5-C5EF-DF97-BD0BD910C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51FDEC-DC90-B385-187C-1F81EBBEA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269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144C8-5D65-92D8-40EC-8ED2CC1BB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5C84A7-6D66-9ADC-732E-2AB8F8D75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275F-9954-0E44-9F67-FEE6728AC4EC}" type="datetimeFigureOut">
              <a:rPr lang="en-US" smtClean="0"/>
              <a:t>1/10/26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3C61A9-3395-69A1-86B1-07FA83B59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FFB42B-C0DB-41F5-427E-683230D18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748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9CE382-82A5-3BEE-99E7-94B711852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275F-9954-0E44-9F67-FEE6728AC4EC}" type="datetimeFigureOut">
              <a:rPr lang="en-US" smtClean="0"/>
              <a:t>1/10/26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452367-26AD-55CE-F0A9-3E91F3B28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A109AF-3846-1597-2A2F-AEAC0309B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862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95D11-0C91-977A-448E-29E4A9C15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57B10-B20C-DE65-C0BA-78A991A47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46D072-13B9-EDFA-8284-7DBDB35734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55FBFD-89E5-6C80-879D-FD1810CF9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275F-9954-0E44-9F67-FEE6728AC4EC}" type="datetimeFigureOut">
              <a:rPr lang="en-US" smtClean="0"/>
              <a:t>1/10/26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207A8E-6993-25E3-48CE-38F53421A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AADCEA-FCED-49C8-93B2-9C6CBCD62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369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BDBBC-E6BB-34DA-33DF-7064C9FCE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5C77AE-ABE2-0805-ED47-88D0237AA1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84D02A-E31C-48D0-466A-BFF949A215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987AC0-B7C8-5A02-1516-065ABDD1C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275F-9954-0E44-9F67-FEE6728AC4EC}" type="datetimeFigureOut">
              <a:rPr lang="en-US" smtClean="0"/>
              <a:t>1/10/26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20C5D9-E45B-22C1-0810-BF9613D5A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37AB3E-51C9-D1F9-9085-5237D7341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82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D5A9">
            <a:alpha val="5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E4B42F-869A-89F6-9692-1FAC58112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4B06E1-08AB-1D90-6FE4-C698E49AC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EB60A-0A97-BBA2-AAD4-ED90E7B948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36B275F-9954-0E44-9F67-FEE6728AC4EC}" type="datetimeFigureOut">
              <a:rPr lang="en-US" smtClean="0"/>
              <a:t>1/10/26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F6C9E7-A6D3-57A5-9004-5B9C9F78EF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3E27A2-6ADC-6D63-8910-5E2A3D1F2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53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23143-CFDC-6A01-BA83-E008D8B24D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First Findings on Current Drag and Incoherence in a Kelp Forest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85DDF68-AE12-0C4C-B733-894D94176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59200" y="3628570"/>
            <a:ext cx="4673600" cy="2387600"/>
          </a:xfrm>
        </p:spPr>
        <p:txBody>
          <a:bodyPr/>
          <a:lstStyle/>
          <a:p>
            <a:r>
              <a:rPr lang="en-US" dirty="0"/>
              <a:t>By Jason Rooker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2044B6-1CBB-37E7-CFA3-F10222884B78}"/>
              </a:ext>
            </a:extLst>
          </p:cNvPr>
          <p:cNvSpPr txBox="1"/>
          <p:nvPr/>
        </p:nvSpPr>
        <p:spPr>
          <a:xfrm>
            <a:off x="2278743" y="5673112"/>
            <a:ext cx="38172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Dr. Derek Grimes</a:t>
            </a:r>
          </a:p>
          <a:p>
            <a:endParaRPr lang="en-US" dirty="0"/>
          </a:p>
          <a:p>
            <a:r>
              <a:rPr lang="en-US" dirty="0"/>
              <a:t>January 2026</a:t>
            </a:r>
          </a:p>
        </p:txBody>
      </p:sp>
      <p:pic>
        <p:nvPicPr>
          <p:cNvPr id="1026" name="Picture 2" descr="Workshops, meetings, and courses – Seasick Suanda">
            <a:extLst>
              <a:ext uri="{FF2B5EF4-FFF2-40B4-BE49-F238E27FC236}">
                <a16:creationId xmlns:a16="http://schemas.microsoft.com/office/drawing/2014/main" id="{CD37AA0A-F465-0B40-F324-3A89407FD0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43" y="4975019"/>
            <a:ext cx="1832429" cy="1832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1652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8B73E-6808-3F39-20A7-24A196086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Moorings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EDAAC-2BD4-E801-6BF4-99549826F9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91231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Four ADCPs were used for this analysis. </a:t>
            </a:r>
          </a:p>
          <a:p>
            <a:r>
              <a:rPr lang="en-US" dirty="0"/>
              <a:t>2 x Signature 1000</a:t>
            </a:r>
          </a:p>
          <a:p>
            <a:r>
              <a:rPr lang="en-US" dirty="0" err="1"/>
              <a:t>AquaDopp</a:t>
            </a:r>
            <a:r>
              <a:rPr lang="en-US" dirty="0"/>
              <a:t> 1Mhz</a:t>
            </a:r>
          </a:p>
          <a:p>
            <a:r>
              <a:rPr lang="en-US" dirty="0"/>
              <a:t>Vector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One Signature was located at M1, all others were near M2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B73BAF-F61B-FA07-4D85-380EB00DF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7870" y="1302167"/>
            <a:ext cx="6084751" cy="471532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DC580E1-169A-C0C0-72CB-BA08D44563B8}"/>
              </a:ext>
            </a:extLst>
          </p:cNvPr>
          <p:cNvSpPr/>
          <p:nvPr/>
        </p:nvSpPr>
        <p:spPr>
          <a:xfrm>
            <a:off x="9357902" y="4419598"/>
            <a:ext cx="618925" cy="461665"/>
          </a:xfrm>
          <a:prstGeom prst="rect">
            <a:avLst/>
          </a:prstGeom>
          <a:solidFill>
            <a:schemeClr val="accent5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09925-8B0C-447E-8B6D-C0CE8D2CACA5}"/>
              </a:ext>
            </a:extLst>
          </p:cNvPr>
          <p:cNvSpPr/>
          <p:nvPr/>
        </p:nvSpPr>
        <p:spPr>
          <a:xfrm>
            <a:off x="6390475" y="4415969"/>
            <a:ext cx="618925" cy="461665"/>
          </a:xfrm>
          <a:prstGeom prst="rect">
            <a:avLst/>
          </a:prstGeom>
          <a:solidFill>
            <a:srgbClr val="FF0000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M1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5048DFE-6920-AB7F-6E2E-C5533452AF89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6699937" y="3788229"/>
            <a:ext cx="182880" cy="62774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DF81B68-E426-8D49-6348-EFB1B84C8863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8913810" y="3659831"/>
            <a:ext cx="753555" cy="759767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C3D52FC-81BB-57F3-9C53-46F19E9A3BF6}"/>
              </a:ext>
            </a:extLst>
          </p:cNvPr>
          <p:cNvSpPr txBox="1"/>
          <p:nvPr/>
        </p:nvSpPr>
        <p:spPr>
          <a:xfrm>
            <a:off x="5647870" y="6257581"/>
            <a:ext cx="60847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Figure 1: Map of study area</a:t>
            </a:r>
          </a:p>
        </p:txBody>
      </p:sp>
    </p:spTree>
    <p:extLst>
      <p:ext uri="{BB962C8B-B14F-4D97-AF65-F5344CB8AC3E}">
        <p14:creationId xmlns:p14="http://schemas.microsoft.com/office/powerpoint/2010/main" val="80395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22497-73F4-65C4-043E-3FD22AEA7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Height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04E1A-D83E-91FD-8AEC-142D1F321B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The Vector is a point velocity sensor</a:t>
            </a:r>
          </a:p>
          <a:p>
            <a:r>
              <a:rPr lang="en-US" dirty="0"/>
              <a:t>All measurements from profilers were taken at the approximate height of the Vector sample point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DB10B7-C3F5-D7C4-7C4F-BA6117545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2471" y="520861"/>
            <a:ext cx="4361329" cy="5816278"/>
          </a:xfrm>
          <a:prstGeom prst="rect">
            <a:avLst/>
          </a:prstGeom>
        </p:spPr>
      </p:pic>
      <p:sp>
        <p:nvSpPr>
          <p:cNvPr id="7" name="Right Bracket 6">
            <a:extLst>
              <a:ext uri="{FF2B5EF4-FFF2-40B4-BE49-F238E27FC236}">
                <a16:creationId xmlns:a16="http://schemas.microsoft.com/office/drawing/2014/main" id="{2D556568-29FB-625E-D747-9D0A790F4784}"/>
              </a:ext>
            </a:extLst>
          </p:cNvPr>
          <p:cNvSpPr/>
          <p:nvPr/>
        </p:nvSpPr>
        <p:spPr>
          <a:xfrm>
            <a:off x="9735671" y="1506071"/>
            <a:ext cx="537882" cy="3033656"/>
          </a:xfrm>
          <a:prstGeom prst="righ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BC8B53-8CE4-203A-4FD8-CCC61ED5B99C}"/>
              </a:ext>
            </a:extLst>
          </p:cNvPr>
          <p:cNvSpPr txBox="1"/>
          <p:nvPr/>
        </p:nvSpPr>
        <p:spPr>
          <a:xfrm rot="5400000">
            <a:off x="9654730" y="2838233"/>
            <a:ext cx="1606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1.2 meters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9A04E-1A34-31D1-9F36-93509B826606}"/>
              </a:ext>
            </a:extLst>
          </p:cNvPr>
          <p:cNvSpPr txBox="1"/>
          <p:nvPr/>
        </p:nvSpPr>
        <p:spPr>
          <a:xfrm>
            <a:off x="7368988" y="1269402"/>
            <a:ext cx="1312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Vector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D7DB35-A881-DA92-3DF4-FAA382E79E43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8025205" y="1638734"/>
            <a:ext cx="1194098" cy="2076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A87C02C7-C422-81F1-7EA8-30798FD27055}"/>
              </a:ext>
            </a:extLst>
          </p:cNvPr>
          <p:cNvSpPr/>
          <p:nvPr/>
        </p:nvSpPr>
        <p:spPr>
          <a:xfrm>
            <a:off x="9255162" y="1555099"/>
            <a:ext cx="645459" cy="58265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F150B3-51AA-C917-A090-CC35B104FF16}"/>
              </a:ext>
            </a:extLst>
          </p:cNvPr>
          <p:cNvSpPr txBox="1"/>
          <p:nvPr/>
        </p:nvSpPr>
        <p:spPr>
          <a:xfrm>
            <a:off x="6858245" y="6447587"/>
            <a:ext cx="60847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Figure 2: Two of the inside Instruments</a:t>
            </a:r>
          </a:p>
        </p:txBody>
      </p:sp>
    </p:spTree>
    <p:extLst>
      <p:ext uri="{BB962C8B-B14F-4D97-AF65-F5344CB8AC3E}">
        <p14:creationId xmlns:p14="http://schemas.microsoft.com/office/powerpoint/2010/main" val="2404628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E99A4-1215-6C57-3F91-62AC668CD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 Pass Filter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B0A3CD7-6287-3024-11F5-C83B0B6749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The velocity signals were processed using a 10-minute  Hamming window filter to remove noise and wave-level oscillations</a:t>
            </a:r>
          </a:p>
        </p:txBody>
      </p:sp>
      <p:pic>
        <p:nvPicPr>
          <p:cNvPr id="9" name="Picture 8" descr="A graph of a graph&#10;&#10;AI-generated content may be incorrect.">
            <a:extLst>
              <a:ext uri="{FF2B5EF4-FFF2-40B4-BE49-F238E27FC236}">
                <a16:creationId xmlns:a16="http://schemas.microsoft.com/office/drawing/2014/main" id="{CA061B0A-4767-EBF7-A73F-15E3248B5B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8426" y="1697589"/>
            <a:ext cx="6196996" cy="36436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DEF86F5-6523-B5BC-7EF5-BECC67132F7C}"/>
              </a:ext>
            </a:extLst>
          </p:cNvPr>
          <p:cNvSpPr txBox="1"/>
          <p:nvPr/>
        </p:nvSpPr>
        <p:spPr>
          <a:xfrm>
            <a:off x="5788426" y="5469293"/>
            <a:ext cx="60847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Figure 3: Time-Series of each instrument’s filtered data</a:t>
            </a:r>
          </a:p>
        </p:txBody>
      </p:sp>
    </p:spTree>
    <p:extLst>
      <p:ext uri="{BB962C8B-B14F-4D97-AF65-F5344CB8AC3E}">
        <p14:creationId xmlns:p14="http://schemas.microsoft.com/office/powerpoint/2010/main" val="3133669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E378A-2659-8B43-2063-9EB84518D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Coherence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7704E-5079-27C3-8D44-80C1FDFECF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03345" cy="4351338"/>
          </a:xfrm>
        </p:spPr>
        <p:txBody>
          <a:bodyPr/>
          <a:lstStyle/>
          <a:p>
            <a:r>
              <a:rPr lang="en-US" dirty="0"/>
              <a:t>All four ADCPs show similar trends in their currents, suggesting that the signals are largely coherent and do not have substantial internal wave noise</a:t>
            </a:r>
          </a:p>
          <a:p>
            <a:r>
              <a:rPr lang="en-US" dirty="0"/>
              <a:t>High coherence means that differences in velocities can be attributed to drag</a:t>
            </a:r>
          </a:p>
        </p:txBody>
      </p:sp>
      <p:pic>
        <p:nvPicPr>
          <p:cNvPr id="5" name="Picture 4" descr="A graph of blue lines&#10;&#10;AI-generated content may be incorrect.">
            <a:extLst>
              <a:ext uri="{FF2B5EF4-FFF2-40B4-BE49-F238E27FC236}">
                <a16:creationId xmlns:a16="http://schemas.microsoft.com/office/drawing/2014/main" id="{9121A483-41BC-AFBE-E07A-A4D0474BC3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1545" y="1401736"/>
            <a:ext cx="5974565" cy="406238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FC512497-073A-3966-3995-07007969E350}"/>
                  </a:ext>
                </a:extLst>
              </p14:cNvPr>
              <p14:cNvContentPartPr/>
              <p14:nvPr/>
            </p14:nvContentPartPr>
            <p14:xfrm>
              <a:off x="9358624" y="1660574"/>
              <a:ext cx="2505600" cy="6980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FC512497-073A-3966-3995-07007969E35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352504" y="1654454"/>
                <a:ext cx="2517840" cy="71028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9EDBDAD1-27A5-94A6-DD05-01BD13DF5E26}"/>
              </a:ext>
            </a:extLst>
          </p:cNvPr>
          <p:cNvSpPr txBox="1"/>
          <p:nvPr/>
        </p:nvSpPr>
        <p:spPr>
          <a:xfrm>
            <a:off x="10348856" y="882127"/>
            <a:ext cx="13662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Battery died here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772BEE-DF97-BDEC-D72A-F449D65AF8ED}"/>
              </a:ext>
            </a:extLst>
          </p:cNvPr>
          <p:cNvCxnSpPr>
            <a:stCxn id="7" idx="2"/>
          </p:cNvCxnSpPr>
          <p:nvPr/>
        </p:nvCxnSpPr>
        <p:spPr>
          <a:xfrm>
            <a:off x="11031967" y="1159126"/>
            <a:ext cx="0" cy="50144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040B60F-8512-F9E5-733E-077FF4869A8D}"/>
              </a:ext>
            </a:extLst>
          </p:cNvPr>
          <p:cNvSpPr txBox="1"/>
          <p:nvPr/>
        </p:nvSpPr>
        <p:spPr>
          <a:xfrm>
            <a:off x="5941545" y="5599850"/>
            <a:ext cx="60847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Figure 4: Directional Time-series</a:t>
            </a:r>
          </a:p>
        </p:txBody>
      </p:sp>
    </p:spTree>
    <p:extLst>
      <p:ext uri="{BB962C8B-B14F-4D97-AF65-F5344CB8AC3E}">
        <p14:creationId xmlns:p14="http://schemas.microsoft.com/office/powerpoint/2010/main" val="1002201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77F4D-E766-60E5-7659-EA5740C92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Velocity Reductions</a:t>
            </a:r>
          </a:p>
        </p:txBody>
      </p:sp>
      <p:pic>
        <p:nvPicPr>
          <p:cNvPr id="5" name="Content Placeholder 4" descr="A graph of a red and blue graph&#10;&#10;AI-generated content may be incorrect.">
            <a:extLst>
              <a:ext uri="{FF2B5EF4-FFF2-40B4-BE49-F238E27FC236}">
                <a16:creationId xmlns:a16="http://schemas.microsoft.com/office/drawing/2014/main" id="{D5BCB339-1AAD-AB1D-E018-8C73F44B6C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71191" y="1690688"/>
            <a:ext cx="6982609" cy="442177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1E1A49-A275-76BB-67E5-58E94795232F}"/>
              </a:ext>
            </a:extLst>
          </p:cNvPr>
          <p:cNvSpPr txBox="1"/>
          <p:nvPr/>
        </p:nvSpPr>
        <p:spPr>
          <a:xfrm>
            <a:off x="838200" y="1690688"/>
            <a:ext cx="337879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figure indicates the correlation between velocities measured inside versus outside the kelp forest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Inside velocities are an arithmetic average of M2 Sig1k and Vector velocities. (AQD values were excluded because of battery issues)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“u”</a:t>
            </a:r>
            <a:r>
              <a:rPr lang="en-US" dirty="0"/>
              <a:t> and “</a:t>
            </a:r>
            <a:r>
              <a:rPr lang="en-US" i="1" dirty="0"/>
              <a:t>v”</a:t>
            </a:r>
            <a:r>
              <a:rPr lang="en-US" dirty="0"/>
              <a:t> velocities are the major and minor principal components of variability and correspond approximately to North and East, respectively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F9FBB1-92F6-CDB2-C844-BEE50B224515}"/>
              </a:ext>
            </a:extLst>
          </p:cNvPr>
          <p:cNvSpPr txBox="1"/>
          <p:nvPr/>
        </p:nvSpPr>
        <p:spPr>
          <a:xfrm>
            <a:off x="4371191" y="6246654"/>
            <a:ext cx="60847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Figure 5: Scatterplots of inside vs outside velocities</a:t>
            </a:r>
          </a:p>
        </p:txBody>
      </p:sp>
    </p:spTree>
    <p:extLst>
      <p:ext uri="{BB962C8B-B14F-4D97-AF65-F5344CB8AC3E}">
        <p14:creationId xmlns:p14="http://schemas.microsoft.com/office/powerpoint/2010/main" val="472868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D1B47-D12A-5E14-10F3-EDD51D506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45389-6231-71D5-17E7-F5784CD37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results of this analysis show that there is measurable drag on current flow through the kelp forest.</a:t>
            </a:r>
          </a:p>
          <a:p>
            <a:r>
              <a:rPr lang="en-US" dirty="0"/>
              <a:t>There are no obvious signs of substantial internal waves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897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FA807-F989-81F5-C3D0-6469C0354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538B3-8A1D-91A7-1E44-C060093FB2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AQD data may be usable if data is interpolated before low pass filter is applied</a:t>
            </a:r>
          </a:p>
          <a:p>
            <a:r>
              <a:rPr lang="en-US" dirty="0"/>
              <a:t>Inside vs Outside velocities must be normalized for actual correlation coefficients. </a:t>
            </a:r>
          </a:p>
          <a:p>
            <a:r>
              <a:rPr lang="en-US" dirty="0"/>
              <a:t>Correlations at other elevations can be analyzed with AQD and M2</a:t>
            </a:r>
          </a:p>
          <a:p>
            <a:r>
              <a:rPr lang="en-US" dirty="0"/>
              <a:t>Correlation coefficients for Release 2 (this release) can be compared with Release 1</a:t>
            </a:r>
          </a:p>
          <a:p>
            <a:r>
              <a:rPr lang="en-US" dirty="0"/>
              <a:t>Quantitative analysis of coherence</a:t>
            </a:r>
          </a:p>
        </p:txBody>
      </p:sp>
    </p:spTree>
    <p:extLst>
      <p:ext uri="{BB962C8B-B14F-4D97-AF65-F5344CB8AC3E}">
        <p14:creationId xmlns:p14="http://schemas.microsoft.com/office/powerpoint/2010/main" val="3982692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AF5BA-8CEC-31D8-A98E-6FD9C6822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Supporting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8ED71-F11F-E5A7-D77C-0AD0E1EC7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LowPassFilter.m</a:t>
            </a:r>
            <a:r>
              <a:rPr lang="en-US" b="1" dirty="0"/>
              <a:t>: </a:t>
            </a:r>
            <a:r>
              <a:rPr lang="en-US" dirty="0"/>
              <a:t>Generates 10min filtered data (rotated to principal axes), figures 3 and 4</a:t>
            </a:r>
          </a:p>
          <a:p>
            <a:pPr marL="0" indent="0">
              <a:buNone/>
            </a:pPr>
            <a:r>
              <a:rPr lang="en-US" b="1" dirty="0" err="1"/>
              <a:t>CalculateDrag.m</a:t>
            </a:r>
            <a:r>
              <a:rPr lang="en-US" b="1" dirty="0"/>
              <a:t>: </a:t>
            </a:r>
            <a:r>
              <a:rPr lang="en-US" dirty="0"/>
              <a:t>Compares arithmetic average of inside instruments to outside instrument. Generates figure 5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100" dirty="0" err="1"/>
              <a:t>Pwd</a:t>
            </a:r>
            <a:r>
              <a:rPr lang="en-US" sz="1100" dirty="0"/>
              <a:t>: </a:t>
            </a:r>
            <a:r>
              <a:rPr lang="en-US" sz="1100" dirty="0" err="1"/>
              <a:t>Kelp_repo</a:t>
            </a:r>
            <a:r>
              <a:rPr lang="en-US" sz="1100" dirty="0"/>
              <a:t>/</a:t>
            </a:r>
            <a:r>
              <a:rPr lang="en-US" sz="1100" dirty="0" err="1"/>
              <a:t>AQR_Dye_Experiment</a:t>
            </a:r>
            <a:r>
              <a:rPr lang="en-US" sz="1100" dirty="0"/>
              <a:t>/</a:t>
            </a:r>
            <a:r>
              <a:rPr lang="en-US" sz="1100" dirty="0" err="1"/>
              <a:t>Rooker_GettingStarted</a:t>
            </a:r>
            <a:r>
              <a:rPr lang="en-US" sz="1100" dirty="0"/>
              <a:t>/code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0518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5866</TotalTime>
  <Words>383</Words>
  <Application>Microsoft Macintosh PowerPoint</Application>
  <PresentationFormat>Widescreen</PresentationFormat>
  <Paragraphs>53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First Findings on Current Drag and Incoherence in a Kelp Forest</vt:lpstr>
      <vt:lpstr>Moorings</vt:lpstr>
      <vt:lpstr>Sampling Height</vt:lpstr>
      <vt:lpstr>Low Pass Filter</vt:lpstr>
      <vt:lpstr>Coherence</vt:lpstr>
      <vt:lpstr>Velocity Reductions</vt:lpstr>
      <vt:lpstr>Conclusions</vt:lpstr>
      <vt:lpstr>Next Steps</vt:lpstr>
      <vt:lpstr>Supporting 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Rooker, Jason Kent</dc:creator>
  <cp:lastModifiedBy>Rooker, Jason Kent</cp:lastModifiedBy>
  <cp:revision>1</cp:revision>
  <dcterms:created xsi:type="dcterms:W3CDTF">2026-01-02T21:01:54Z</dcterms:created>
  <dcterms:modified xsi:type="dcterms:W3CDTF">2026-01-10T16:03:08Z</dcterms:modified>
</cp:coreProperties>
</file>

<file path=docProps/thumbnail.jpeg>
</file>